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Nunito" pitchFamily="2" charset="77"/>
      <p:regular r:id="rId14"/>
      <p:bold r:id="rId15"/>
    </p:embeddedFont>
    <p:embeddedFont>
      <p:font typeface="Nunito Bold" pitchFamily="2" charset="77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9" autoAdjust="0"/>
  </p:normalViewPr>
  <p:slideViewPr>
    <p:cSldViewPr>
      <p:cViewPr varScale="1">
        <p:scale>
          <a:sx n="80" d="100"/>
          <a:sy n="80" d="100"/>
        </p:scale>
        <p:origin x="82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24.08.2025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Doula-mediated comfort measures:</a:t>
            </a:r>
          </a:p>
          <a:p>
            <a:endParaRPr lang="en-US"/>
          </a:p>
          <a:p>
            <a:r>
              <a:rPr lang="en-US"/>
              <a:t>massage, pressure point, focused imagery, positioning, verbal encouragement/mantras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decrease in cesarean rates </a:t>
            </a:r>
          </a:p>
          <a:p>
            <a:r>
              <a:rPr lang="en-US"/>
              <a:t>less oxytocin use</a:t>
            </a:r>
          </a:p>
          <a:p>
            <a:r>
              <a:rPr lang="en-US"/>
              <a:t>less forceps delivery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60% less epidural requests</a:t>
            </a:r>
          </a:p>
          <a:p>
            <a:r>
              <a:rPr lang="en-US"/>
              <a:t>30% less analgesia use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Increased early success with BF, infants less likely to have low APGARs, increased confidence, lower incidence in postpartum mood disorders, more affection shown between mother/baby, some evidence of fewer premature births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Not limited to JHH: DC to Annapolis, out in Baltimore County, birth centers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baby blues can be normal, "expected abnormal"</a:t>
            </a:r>
          </a:p>
          <a:p>
            <a:endParaRPr lang="en-US"/>
          </a:p>
          <a:p>
            <a:r>
              <a:rPr lang="en-US"/>
              <a:t>Many hormonal changes occur during and immediately after pregnancy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BOvbBEASus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043">
            <a:off x="1028684" y="1530607"/>
            <a:ext cx="16230617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66800" y="632460"/>
            <a:ext cx="5178417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545454"/>
                </a:solidFill>
                <a:latin typeface="Nunito"/>
                <a:ea typeface="Nunito"/>
                <a:cs typeface="Nunito"/>
                <a:sym typeface="Nunito"/>
              </a:rPr>
              <a:t>BC x MHAMD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277065" y="9041130"/>
            <a:ext cx="3733870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545454"/>
                </a:solidFill>
                <a:latin typeface="Nunito"/>
                <a:ea typeface="Nunito"/>
                <a:cs typeface="Nunito"/>
                <a:sym typeface="Nunito"/>
              </a:rPr>
              <a:t>Presented by CJ Twomey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258716"/>
            <a:ext cx="16230600" cy="3143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b="1">
                <a:solidFill>
                  <a:srgbClr val="061313"/>
                </a:solidFill>
                <a:latin typeface="Nunito Bold"/>
                <a:ea typeface="Nunito Bold"/>
                <a:cs typeface="Nunito Bold"/>
                <a:sym typeface="Nunito Bold"/>
              </a:rPr>
              <a:t>The JHUSON Birth Companions Program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06246" y="6503180"/>
            <a:ext cx="14766472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545454"/>
                </a:solidFill>
                <a:latin typeface="Nunito"/>
                <a:ea typeface="Nunito"/>
                <a:cs typeface="Nunito"/>
                <a:sym typeface="Nunito"/>
              </a:rPr>
              <a:t>And Maternal Mental Health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080883" y="632460"/>
            <a:ext cx="5178417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545454"/>
                </a:solidFill>
                <a:latin typeface="Nunito"/>
                <a:ea typeface="Nunito"/>
                <a:cs typeface="Nunito"/>
                <a:sym typeface="Nunito"/>
              </a:rPr>
              <a:t>August 26,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2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27900"/>
            <a:ext cx="16230600" cy="8130400"/>
            <a:chOff x="0" y="0"/>
            <a:chExt cx="4274726" cy="21413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41340"/>
            </a:xfrm>
            <a:custGeom>
              <a:avLst/>
              <a:gdLst/>
              <a:ahLst/>
              <a:cxnLst/>
              <a:rect l="l" t="t" r="r" b="b"/>
              <a:pathLst>
                <a:path w="4274726" h="2141340">
                  <a:moveTo>
                    <a:pt x="0" y="0"/>
                  </a:moveTo>
                  <a:lnTo>
                    <a:pt x="4274726" y="0"/>
                  </a:lnTo>
                  <a:lnTo>
                    <a:pt x="4274726" y="2141340"/>
                  </a:lnTo>
                  <a:lnTo>
                    <a:pt x="0" y="214134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1794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359"/>
                </a:lnSpc>
              </a:pPr>
              <a:endParaRPr/>
            </a:p>
            <a:p>
              <a:pPr algn="l">
                <a:lnSpc>
                  <a:spcPts val="3359"/>
                </a:lnSpc>
              </a:pPr>
              <a:endParaRPr/>
            </a:p>
            <a:p>
              <a:pPr algn="l">
                <a:lnSpc>
                  <a:spcPts val="3359"/>
                </a:lnSpc>
              </a:pPr>
              <a:endParaRPr/>
            </a:p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son-birthcompanions@jhu.edu</a:t>
              </a:r>
            </a:p>
            <a:p>
              <a:pPr algn="l">
                <a:lnSpc>
                  <a:spcPts val="3359"/>
                </a:lnSpc>
              </a:pPr>
              <a:endParaRPr lang="en-US" sz="24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(410) 614-6458</a:t>
              </a:r>
            </a:p>
            <a:p>
              <a:pPr algn="l">
                <a:lnSpc>
                  <a:spcPts val="3359"/>
                </a:lnSpc>
              </a:pPr>
              <a:endParaRPr lang="en-US" sz="24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See brochure</a:t>
              </a:r>
            </a:p>
            <a:p>
              <a:pPr algn="l">
                <a:lnSpc>
                  <a:spcPts val="3359"/>
                </a:lnSpc>
              </a:pPr>
              <a:endParaRPr lang="en-US" sz="24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algn="l">
                <a:lnSpc>
                  <a:spcPts val="3359"/>
                </a:lnSpc>
              </a:pPr>
              <a:r>
                <a:rPr lang="en-US" sz="2400" u="sng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Contact with</a:t>
              </a:r>
              <a:r>
                <a:rPr lang="en-US" sz="2400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: Name, DOB, delivery date, delivery location/current care </a:t>
              </a:r>
            </a:p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provider, contact info</a:t>
              </a:r>
            </a:p>
            <a:p>
              <a:pPr algn="l">
                <a:lnSpc>
                  <a:spcPts val="3359"/>
                </a:lnSpc>
              </a:pPr>
              <a:endParaRPr lang="en-US" sz="24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algn="l">
                <a:lnSpc>
                  <a:spcPts val="3359"/>
                </a:lnSpc>
              </a:pPr>
              <a:endParaRPr lang="en-US" sz="24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algn="l">
                <a:lnSpc>
                  <a:spcPts val="3359"/>
                </a:lnSpc>
              </a:pPr>
              <a:endParaRPr lang="en-US" sz="24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1626604" y="2618285"/>
            <a:ext cx="5256358" cy="5149630"/>
          </a:xfrm>
          <a:custGeom>
            <a:avLst/>
            <a:gdLst/>
            <a:ahLst/>
            <a:cxnLst/>
            <a:rect l="l" t="t" r="r" b="b"/>
            <a:pathLst>
              <a:path w="5256358" h="5149630">
                <a:moveTo>
                  <a:pt x="0" y="0"/>
                </a:moveTo>
                <a:lnTo>
                  <a:pt x="5256358" y="0"/>
                </a:lnTo>
                <a:lnTo>
                  <a:pt x="5256358" y="5149630"/>
                </a:lnTo>
                <a:lnTo>
                  <a:pt x="0" y="51496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5669552" y="8599932"/>
            <a:ext cx="7315200" cy="1316736"/>
          </a:xfrm>
          <a:custGeom>
            <a:avLst/>
            <a:gdLst/>
            <a:ahLst/>
            <a:cxnLst/>
            <a:rect l="l" t="t" r="r" b="b"/>
            <a:pathLst>
              <a:path w="7315200" h="1316736">
                <a:moveTo>
                  <a:pt x="0" y="0"/>
                </a:moveTo>
                <a:lnTo>
                  <a:pt x="7315200" y="0"/>
                </a:lnTo>
                <a:lnTo>
                  <a:pt x="7315200" y="1316736"/>
                </a:lnTo>
                <a:lnTo>
                  <a:pt x="0" y="13167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166064" y="1730871"/>
            <a:ext cx="3132683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Accessing BC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043">
            <a:off x="1028684" y="1530607"/>
            <a:ext cx="16230617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3867150"/>
            <a:ext cx="16230600" cy="3143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61313"/>
                </a:solidFill>
                <a:latin typeface="Nunito"/>
                <a:ea typeface="Nunito"/>
                <a:cs typeface="Nunito"/>
                <a:sym typeface="Nunito"/>
              </a:rPr>
              <a:t>Thank you! </a:t>
            </a:r>
          </a:p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61313"/>
                </a:solidFill>
                <a:latin typeface="Nunito"/>
                <a:ea typeface="Nunito"/>
                <a:cs typeface="Nunito"/>
                <a:sym typeface="Nunito"/>
              </a:rPr>
              <a:t>Questions?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66800" y="632460"/>
            <a:ext cx="5178417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545454"/>
                </a:solidFill>
                <a:latin typeface="Nunito"/>
                <a:ea typeface="Nunito"/>
                <a:cs typeface="Nunito"/>
                <a:sym typeface="Nunito"/>
              </a:rPr>
              <a:t>BC x MHAMD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080883" y="632460"/>
            <a:ext cx="5178417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545454"/>
                </a:solidFill>
                <a:latin typeface="Nunito"/>
                <a:ea typeface="Nunito"/>
                <a:cs typeface="Nunito"/>
                <a:sym typeface="Nunito"/>
              </a:rPr>
              <a:t>August 26, 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0"/>
            <a:ext cx="18288000" cy="4137025"/>
          </a:xfrm>
          <a:custGeom>
            <a:avLst/>
            <a:gdLst/>
            <a:ahLst/>
            <a:cxnLst/>
            <a:rect l="l" t="t" r="r" b="b"/>
            <a:pathLst>
              <a:path w="18288000" h="4137025">
                <a:moveTo>
                  <a:pt x="0" y="4137025"/>
                </a:moveTo>
                <a:lnTo>
                  <a:pt x="18288000" y="4137025"/>
                </a:lnTo>
                <a:lnTo>
                  <a:pt x="18288000" y="0"/>
                </a:lnTo>
                <a:lnTo>
                  <a:pt x="0" y="0"/>
                </a:lnTo>
                <a:lnTo>
                  <a:pt x="0" y="4137025"/>
                </a:lnTo>
                <a:close/>
              </a:path>
            </a:pathLst>
          </a:custGeom>
          <a:blipFill>
            <a:blip r:embed="rId2"/>
            <a:stretch>
              <a:fillRect t="-158659" b="-813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2497600"/>
            <a:ext cx="6848808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61313"/>
                </a:solidFill>
                <a:latin typeface="Nunito"/>
                <a:ea typeface="Nunito"/>
                <a:cs typeface="Nunito"/>
                <a:sym typeface="Nunito"/>
              </a:rPr>
              <a:t>Overview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4848225"/>
            <a:ext cx="9820531" cy="3709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00"/>
              </a:lnSpc>
            </a:pPr>
            <a:r>
              <a:rPr lang="en-US" sz="2400">
                <a:solidFill>
                  <a:srgbClr val="545454"/>
                </a:solidFill>
                <a:latin typeface="Nunito"/>
                <a:ea typeface="Nunito"/>
                <a:cs typeface="Nunito"/>
                <a:sym typeface="Nunito"/>
              </a:rPr>
              <a:t>What is a doula?</a:t>
            </a:r>
          </a:p>
          <a:p>
            <a:pPr algn="just">
              <a:lnSpc>
                <a:spcPts val="6000"/>
              </a:lnSpc>
            </a:pPr>
            <a:r>
              <a:rPr lang="en-US" sz="2400">
                <a:solidFill>
                  <a:srgbClr val="545454"/>
                </a:solidFill>
                <a:latin typeface="Nunito"/>
                <a:ea typeface="Nunito"/>
                <a:cs typeface="Nunito"/>
                <a:sym typeface="Nunito"/>
              </a:rPr>
              <a:t>The JHUSON Birth Companions Program </a:t>
            </a:r>
          </a:p>
          <a:p>
            <a:pPr algn="just">
              <a:lnSpc>
                <a:spcPts val="6000"/>
              </a:lnSpc>
            </a:pPr>
            <a:r>
              <a:rPr lang="en-US" sz="2400">
                <a:solidFill>
                  <a:srgbClr val="545454"/>
                </a:solidFill>
                <a:latin typeface="Nunito"/>
                <a:ea typeface="Nunito"/>
                <a:cs typeface="Nunito"/>
                <a:sym typeface="Nunito"/>
              </a:rPr>
              <a:t>Maternal mental health and the perinatal period </a:t>
            </a:r>
          </a:p>
          <a:p>
            <a:pPr algn="just">
              <a:lnSpc>
                <a:spcPts val="6000"/>
              </a:lnSpc>
            </a:pPr>
            <a:r>
              <a:rPr lang="en-US" sz="2400">
                <a:solidFill>
                  <a:srgbClr val="545454"/>
                </a:solidFill>
                <a:latin typeface="Nunito"/>
                <a:ea typeface="Nunito"/>
                <a:cs typeface="Nunito"/>
                <a:sym typeface="Nunito"/>
              </a:rPr>
              <a:t>Identifying mental health needs</a:t>
            </a:r>
          </a:p>
          <a:p>
            <a:pPr algn="just">
              <a:lnSpc>
                <a:spcPts val="6000"/>
              </a:lnSpc>
            </a:pPr>
            <a:r>
              <a:rPr lang="en-US" sz="2400">
                <a:solidFill>
                  <a:srgbClr val="545454"/>
                </a:solidFill>
                <a:latin typeface="Nunito"/>
                <a:ea typeface="Nunito"/>
                <a:cs typeface="Nunito"/>
                <a:sym typeface="Nunito"/>
              </a:rPr>
              <a:t>How do I access resources/BC program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1028700"/>
            <a:ext cx="9144000" cy="8229600"/>
            <a:chOff x="0" y="0"/>
            <a:chExt cx="12192000" cy="109728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alphaModFix amt="82000"/>
            </a:blip>
            <a:srcRect t="2000" b="2000"/>
            <a:stretch>
              <a:fillRect/>
            </a:stretch>
          </p:blipFill>
          <p:spPr>
            <a:xfrm>
              <a:off x="0" y="0"/>
              <a:ext cx="12192000" cy="10972800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1028700" y="2497600"/>
            <a:ext cx="7086600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61313"/>
                </a:solidFill>
                <a:latin typeface="Nunito"/>
                <a:ea typeface="Nunito"/>
                <a:cs typeface="Nunito"/>
                <a:sym typeface="Nunito"/>
              </a:rPr>
              <a:t>What is a doula?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4297339"/>
            <a:ext cx="7086600" cy="4168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545454"/>
                </a:solidFill>
                <a:latin typeface="Nunito"/>
                <a:ea typeface="Nunito"/>
                <a:cs typeface="Nunito"/>
                <a:sym typeface="Nunito"/>
              </a:rPr>
              <a:t>Assists in preparation for birth, labor, and delivery </a:t>
            </a:r>
          </a:p>
          <a:p>
            <a:pPr algn="just">
              <a:lnSpc>
                <a:spcPts val="3359"/>
              </a:lnSpc>
            </a:pPr>
            <a:endParaRPr lang="en-US" sz="2400">
              <a:solidFill>
                <a:srgbClr val="545454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545454"/>
                </a:solidFill>
                <a:latin typeface="Nunito"/>
                <a:ea typeface="Nunito"/>
                <a:cs typeface="Nunito"/>
                <a:sym typeface="Nunito"/>
              </a:rPr>
              <a:t>Physical and emotional presence and support </a:t>
            </a:r>
          </a:p>
          <a:p>
            <a:pPr algn="just">
              <a:lnSpc>
                <a:spcPts val="3359"/>
              </a:lnSpc>
            </a:pPr>
            <a:endParaRPr lang="en-US" sz="2400">
              <a:solidFill>
                <a:srgbClr val="545454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545454"/>
                </a:solidFill>
                <a:latin typeface="Nunito"/>
                <a:ea typeface="Nunito"/>
                <a:cs typeface="Nunito"/>
                <a:sym typeface="Nunito"/>
              </a:rPr>
              <a:t>Holistic care </a:t>
            </a:r>
          </a:p>
          <a:p>
            <a:pPr algn="just">
              <a:lnSpc>
                <a:spcPts val="3359"/>
              </a:lnSpc>
            </a:pPr>
            <a:endParaRPr lang="en-US" sz="2400">
              <a:solidFill>
                <a:srgbClr val="545454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545454"/>
                </a:solidFill>
                <a:latin typeface="Nunito"/>
                <a:ea typeface="Nunito"/>
                <a:cs typeface="Nunito"/>
                <a:sym typeface="Nunito"/>
              </a:rPr>
              <a:t>Education, advocacy, and support </a:t>
            </a:r>
          </a:p>
          <a:p>
            <a:pPr algn="just">
              <a:lnSpc>
                <a:spcPts val="3359"/>
              </a:lnSpc>
            </a:pPr>
            <a:endParaRPr lang="en-US" sz="2400">
              <a:solidFill>
                <a:srgbClr val="545454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545454"/>
                </a:solidFill>
                <a:latin typeface="Nunito"/>
                <a:ea typeface="Nunito"/>
                <a:cs typeface="Nunito"/>
                <a:sym typeface="Nunito"/>
              </a:rPr>
              <a:t>Additional postpartum support (BF, mental health, resources etc.)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11125" y="0"/>
            <a:ext cx="12776875" cy="10287000"/>
            <a:chOff x="0" y="0"/>
            <a:chExt cx="17035833" cy="137160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7035833" cy="13716000"/>
            </a:xfrm>
            <a:prstGeom prst="rect">
              <a:avLst/>
            </a:prstGeom>
            <a:solidFill>
              <a:srgbClr val="FCF9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AutoShape 4"/>
          <p:cNvSpPr/>
          <p:nvPr/>
        </p:nvSpPr>
        <p:spPr>
          <a:xfrm rot="5398010">
            <a:off x="7801431" y="5138735"/>
            <a:ext cx="822960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6753316" y="2645662"/>
            <a:ext cx="4781367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61313"/>
                </a:solidFill>
                <a:latin typeface="Nunito"/>
                <a:ea typeface="Nunito"/>
                <a:cs typeface="Nunito"/>
                <a:sym typeface="Nunito"/>
              </a:rPr>
              <a:t>25% shorter labors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65326" y="4775200"/>
            <a:ext cx="4496713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61313"/>
                </a:solidFill>
                <a:latin typeface="Nunito"/>
                <a:ea typeface="Nunito"/>
                <a:cs typeface="Nunito"/>
                <a:sym typeface="Nunito"/>
              </a:rPr>
              <a:t>Doula Impact</a:t>
            </a:r>
          </a:p>
        </p:txBody>
      </p:sp>
      <p:sp>
        <p:nvSpPr>
          <p:cNvPr id="7" name="AutoShape 7"/>
          <p:cNvSpPr/>
          <p:nvPr/>
        </p:nvSpPr>
        <p:spPr>
          <a:xfrm flipH="1">
            <a:off x="6378366" y="5295897"/>
            <a:ext cx="10880934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2294850" y="2326574"/>
            <a:ext cx="4781367" cy="125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61313"/>
                </a:solidFill>
                <a:latin typeface="Nunito"/>
                <a:ea typeface="Nunito"/>
                <a:cs typeface="Nunito"/>
                <a:sym typeface="Nunito"/>
              </a:rPr>
              <a:t>Fewer L&amp;D interventions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753316" y="6598463"/>
            <a:ext cx="4781367" cy="125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61313"/>
                </a:solidFill>
                <a:latin typeface="Nunito"/>
                <a:ea typeface="Nunito"/>
                <a:cs typeface="Nunito"/>
                <a:sym typeface="Nunito"/>
              </a:rPr>
              <a:t>Improved pain management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477933" y="6598463"/>
            <a:ext cx="4781367" cy="125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61313"/>
                </a:solidFill>
                <a:latin typeface="Nunito"/>
                <a:ea typeface="Nunito"/>
                <a:cs typeface="Nunito"/>
                <a:sym typeface="Nunito"/>
              </a:rPr>
              <a:t>Increased maternal satisfaction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73399" y="799760"/>
            <a:ext cx="14002252" cy="8580641"/>
            <a:chOff x="0" y="0"/>
            <a:chExt cx="3687836" cy="22599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87836" cy="2259922"/>
            </a:xfrm>
            <a:custGeom>
              <a:avLst/>
              <a:gdLst/>
              <a:ahLst/>
              <a:cxnLst/>
              <a:rect l="l" t="t" r="r" b="b"/>
              <a:pathLst>
                <a:path w="3687836" h="2259922">
                  <a:moveTo>
                    <a:pt x="0" y="0"/>
                  </a:moveTo>
                  <a:lnTo>
                    <a:pt x="3687836" y="0"/>
                  </a:lnTo>
                  <a:lnTo>
                    <a:pt x="3687836" y="2259922"/>
                  </a:lnTo>
                  <a:lnTo>
                    <a:pt x="0" y="2259922"/>
                  </a:lnTo>
                  <a:close/>
                </a:path>
              </a:pathLst>
            </a:custGeom>
            <a:solidFill>
              <a:srgbClr val="FCF9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687836" cy="22980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pic>
        <p:nvPicPr>
          <p:cNvPr id="6" name="Online Media 5" descr="Birth Companions Program Celebrates 20 Years">
            <a:hlinkClick r:id="" action="ppaction://media"/>
            <a:extLst>
              <a:ext uri="{FF2B5EF4-FFF2-40B4-BE49-F238E27FC236}">
                <a16:creationId xmlns:a16="http://schemas.microsoft.com/office/drawing/2014/main" id="{2FE649C2-5F3B-6470-1235-77622858240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01787" y="1390650"/>
            <a:ext cx="13284426" cy="750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2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40295"/>
            <a:ext cx="18288000" cy="9206410"/>
            <a:chOff x="0" y="0"/>
            <a:chExt cx="4816593" cy="24247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24734"/>
            </a:xfrm>
            <a:custGeom>
              <a:avLst/>
              <a:gdLst/>
              <a:ahLst/>
              <a:cxnLst/>
              <a:rect l="l" t="t" r="r" b="b"/>
              <a:pathLst>
                <a:path w="4816592" h="2424734">
                  <a:moveTo>
                    <a:pt x="0" y="0"/>
                  </a:moveTo>
                  <a:lnTo>
                    <a:pt x="4816592" y="0"/>
                  </a:lnTo>
                  <a:lnTo>
                    <a:pt x="4816592" y="2424734"/>
                  </a:lnTo>
                  <a:lnTo>
                    <a:pt x="0" y="2424734"/>
                  </a:lnTo>
                  <a:close/>
                </a:path>
              </a:pathLst>
            </a:custGeom>
            <a:solidFill>
              <a:srgbClr val="E2D6E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4628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599716" y="1682750"/>
            <a:ext cx="6688284" cy="6681602"/>
          </a:xfrm>
          <a:custGeom>
            <a:avLst/>
            <a:gdLst/>
            <a:ahLst/>
            <a:cxnLst/>
            <a:rect l="l" t="t" r="r" b="b"/>
            <a:pathLst>
              <a:path w="6688284" h="6681602">
                <a:moveTo>
                  <a:pt x="0" y="0"/>
                </a:moveTo>
                <a:lnTo>
                  <a:pt x="6688284" y="0"/>
                </a:lnTo>
                <a:lnTo>
                  <a:pt x="6688284" y="6681603"/>
                </a:lnTo>
                <a:lnTo>
                  <a:pt x="0" y="66816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8700" y="1206227"/>
            <a:ext cx="12932197" cy="137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61313"/>
                </a:solidFill>
                <a:latin typeface="Nunito"/>
                <a:ea typeface="Nunito"/>
                <a:cs typeface="Nunito"/>
                <a:sym typeface="Nunito"/>
              </a:rPr>
              <a:t>Johns Hopkins University School of Nursing Birth Companions Program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249930"/>
            <a:ext cx="12031700" cy="752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545454"/>
                </a:solidFill>
                <a:latin typeface="Nunito"/>
                <a:ea typeface="Nunito"/>
                <a:cs typeface="Nunito"/>
                <a:sym typeface="Nunito"/>
              </a:rPr>
              <a:t>Originated in 1998 </a:t>
            </a:r>
          </a:p>
          <a:p>
            <a:pPr algn="l">
              <a:lnSpc>
                <a:spcPts val="3359"/>
              </a:lnSpc>
            </a:pPr>
            <a:endParaRPr lang="en-US" sz="2400">
              <a:solidFill>
                <a:srgbClr val="545454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545454"/>
                </a:solidFill>
                <a:latin typeface="Nunito"/>
                <a:ea typeface="Nunito"/>
                <a:cs typeface="Nunito"/>
                <a:sym typeface="Nunito"/>
              </a:rPr>
              <a:t>Student-led</a:t>
            </a:r>
          </a:p>
          <a:p>
            <a:pPr algn="l">
              <a:lnSpc>
                <a:spcPts val="3359"/>
              </a:lnSpc>
            </a:pPr>
            <a:endParaRPr lang="en-US" sz="2400">
              <a:solidFill>
                <a:srgbClr val="545454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545454"/>
                </a:solidFill>
                <a:latin typeface="Nunito"/>
                <a:ea typeface="Nunito"/>
                <a:cs typeface="Nunito"/>
                <a:sym typeface="Nunito"/>
              </a:rPr>
              <a:t>Free doula services provided to the Greater Baltimore area </a:t>
            </a:r>
          </a:p>
          <a:p>
            <a:pPr algn="l">
              <a:lnSpc>
                <a:spcPts val="3359"/>
              </a:lnSpc>
            </a:pPr>
            <a:endParaRPr lang="en-US" sz="2400">
              <a:solidFill>
                <a:srgbClr val="545454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545454"/>
                </a:solidFill>
                <a:latin typeface="Nunito"/>
                <a:ea typeface="Nunito"/>
                <a:cs typeface="Nunito"/>
                <a:sym typeface="Nunito"/>
              </a:rPr>
              <a:t>Care available in English, Spanish, other languages</a:t>
            </a:r>
          </a:p>
          <a:p>
            <a:pPr algn="l">
              <a:lnSpc>
                <a:spcPts val="3359"/>
              </a:lnSpc>
            </a:pPr>
            <a:endParaRPr lang="en-US" sz="2400">
              <a:solidFill>
                <a:srgbClr val="545454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545454"/>
                </a:solidFill>
                <a:latin typeface="Nunito"/>
                <a:ea typeface="Nunito"/>
                <a:cs typeface="Nunito"/>
                <a:sym typeface="Nunito"/>
              </a:rPr>
              <a:t>No clinical care, adjacent support services only</a:t>
            </a:r>
          </a:p>
          <a:p>
            <a:pPr algn="l">
              <a:lnSpc>
                <a:spcPts val="3359"/>
              </a:lnSpc>
            </a:pPr>
            <a:endParaRPr lang="en-US" sz="2400">
              <a:solidFill>
                <a:srgbClr val="545454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545454"/>
                </a:solidFill>
                <a:latin typeface="Nunito"/>
                <a:ea typeface="Nunito"/>
                <a:cs typeface="Nunito"/>
                <a:sym typeface="Nunito"/>
              </a:rPr>
              <a:t>Process: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545454"/>
                </a:solidFill>
                <a:latin typeface="Nunito"/>
                <a:ea typeface="Nunito"/>
                <a:cs typeface="Nunito"/>
                <a:sym typeface="Nunito"/>
              </a:rPr>
              <a:t>Before: Introduction, identify/address concerns, create a birth plan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545454"/>
                </a:solidFill>
                <a:latin typeface="Nunito"/>
                <a:ea typeface="Nunito"/>
                <a:cs typeface="Nunito"/>
                <a:sym typeface="Nunito"/>
              </a:rPr>
              <a:t>During: Assist, advocate, support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545454"/>
                </a:solidFill>
                <a:latin typeface="Nunito"/>
                <a:ea typeface="Nunito"/>
                <a:cs typeface="Nunito"/>
                <a:sym typeface="Nunito"/>
              </a:rPr>
              <a:t>After: Check in 1-2 days postpartum (feeding, experience, mental well-being, etc.)</a:t>
            </a:r>
          </a:p>
          <a:p>
            <a:pPr algn="l">
              <a:lnSpc>
                <a:spcPts val="3359"/>
              </a:lnSpc>
            </a:pPr>
            <a:endParaRPr lang="en-US" sz="2400">
              <a:solidFill>
                <a:srgbClr val="545454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l">
              <a:lnSpc>
                <a:spcPts val="3359"/>
              </a:lnSpc>
            </a:pPr>
            <a:endParaRPr lang="en-US" sz="2400">
              <a:solidFill>
                <a:srgbClr val="545454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l">
              <a:lnSpc>
                <a:spcPts val="3359"/>
              </a:lnSpc>
            </a:pPr>
            <a:endParaRPr lang="en-US" sz="2400">
              <a:solidFill>
                <a:srgbClr val="545454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l">
              <a:lnSpc>
                <a:spcPts val="3359"/>
              </a:lnSpc>
              <a:spcBef>
                <a:spcPct val="0"/>
              </a:spcBef>
            </a:pPr>
            <a:endParaRPr lang="en-US" sz="2400">
              <a:solidFill>
                <a:srgbClr val="54545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2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11125" y="0"/>
            <a:ext cx="12776875" cy="10287000"/>
            <a:chOff x="0" y="0"/>
            <a:chExt cx="17035833" cy="137160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7035833" cy="13716000"/>
            </a:xfrm>
            <a:prstGeom prst="rect">
              <a:avLst/>
            </a:prstGeom>
            <a:solidFill>
              <a:srgbClr val="FCF9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AutoShape 4"/>
          <p:cNvSpPr/>
          <p:nvPr/>
        </p:nvSpPr>
        <p:spPr>
          <a:xfrm rot="5398010">
            <a:off x="7801431" y="5138735"/>
            <a:ext cx="822960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378366" y="2020065"/>
            <a:ext cx="1107818" cy="1147457"/>
          </a:xfrm>
          <a:custGeom>
            <a:avLst/>
            <a:gdLst/>
            <a:ahLst/>
            <a:cxnLst/>
            <a:rect l="l" t="t" r="r" b="b"/>
            <a:pathLst>
              <a:path w="1107818" h="1147457">
                <a:moveTo>
                  <a:pt x="0" y="0"/>
                </a:moveTo>
                <a:lnTo>
                  <a:pt x="1107817" y="0"/>
                </a:lnTo>
                <a:lnTo>
                  <a:pt x="1107817" y="1147457"/>
                </a:lnTo>
                <a:lnTo>
                  <a:pt x="0" y="11474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710556" y="1922101"/>
            <a:ext cx="1245421" cy="1245421"/>
          </a:xfrm>
          <a:custGeom>
            <a:avLst/>
            <a:gdLst/>
            <a:ahLst/>
            <a:cxnLst/>
            <a:rect l="l" t="t" r="r" b="b"/>
            <a:pathLst>
              <a:path w="1245421" h="1245421">
                <a:moveTo>
                  <a:pt x="0" y="0"/>
                </a:moveTo>
                <a:lnTo>
                  <a:pt x="1245421" y="0"/>
                </a:lnTo>
                <a:lnTo>
                  <a:pt x="1245421" y="1245421"/>
                </a:lnTo>
                <a:lnTo>
                  <a:pt x="0" y="12454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6378366" y="4187190"/>
            <a:ext cx="4781367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61313"/>
                </a:solidFill>
                <a:latin typeface="Nunito"/>
                <a:ea typeface="Nunito"/>
                <a:cs typeface="Nunito"/>
                <a:sym typeface="Nunito"/>
              </a:rPr>
              <a:t>What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378366" y="5091816"/>
            <a:ext cx="4781367" cy="2072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545454"/>
                </a:solidFill>
                <a:latin typeface="Nunito"/>
                <a:ea typeface="Nunito"/>
                <a:cs typeface="Nunito"/>
                <a:sym typeface="Nunito"/>
              </a:rPr>
              <a:t>Baby Blues </a:t>
            </a:r>
          </a:p>
          <a:p>
            <a:pPr algn="just">
              <a:lnSpc>
                <a:spcPts val="3359"/>
              </a:lnSpc>
            </a:pPr>
            <a:endParaRPr lang="en-US" sz="2400">
              <a:solidFill>
                <a:srgbClr val="545454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545454"/>
                </a:solidFill>
                <a:latin typeface="Nunito"/>
                <a:ea typeface="Nunito"/>
                <a:cs typeface="Nunito"/>
                <a:sym typeface="Nunito"/>
              </a:rPr>
              <a:t>Postpartum Depression/Anxiety</a:t>
            </a:r>
          </a:p>
          <a:p>
            <a:pPr algn="just">
              <a:lnSpc>
                <a:spcPts val="3359"/>
              </a:lnSpc>
            </a:pPr>
            <a:endParaRPr lang="en-US" sz="2400">
              <a:solidFill>
                <a:srgbClr val="545454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545454"/>
                </a:solidFill>
                <a:latin typeface="Nunito"/>
                <a:ea typeface="Nunito"/>
                <a:cs typeface="Nunito"/>
                <a:sym typeface="Nunito"/>
              </a:rPr>
              <a:t>Postpartum Psychosis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710556" y="4187190"/>
            <a:ext cx="4781367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61313"/>
                </a:solidFill>
                <a:latin typeface="Nunito"/>
                <a:ea typeface="Nunito"/>
                <a:cs typeface="Nunito"/>
                <a:sym typeface="Nunito"/>
              </a:rPr>
              <a:t>WHO stats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675850" y="5105400"/>
            <a:ext cx="4781367" cy="4168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545454"/>
                </a:solidFill>
                <a:latin typeface="Nunito"/>
                <a:ea typeface="Nunito"/>
                <a:cs typeface="Nunito"/>
                <a:sym typeface="Nunito"/>
              </a:rPr>
              <a:t>10% of pregnant women</a:t>
            </a: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545454"/>
                </a:solidFill>
                <a:latin typeface="Nunito"/>
                <a:ea typeface="Nunito"/>
                <a:cs typeface="Nunito"/>
                <a:sym typeface="Nunito"/>
              </a:rPr>
              <a:t>13% of postpartum women</a:t>
            </a:r>
          </a:p>
          <a:p>
            <a:pPr algn="l">
              <a:lnSpc>
                <a:spcPts val="3359"/>
              </a:lnSpc>
            </a:pPr>
            <a:endParaRPr lang="en-US" sz="2400">
              <a:solidFill>
                <a:srgbClr val="545454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545454"/>
                </a:solidFill>
                <a:latin typeface="Nunito"/>
                <a:ea typeface="Nunito"/>
                <a:cs typeface="Nunito"/>
                <a:sym typeface="Nunito"/>
              </a:rPr>
              <a:t>PPD occurs in 1 in 8 women</a:t>
            </a:r>
          </a:p>
          <a:p>
            <a:pPr algn="l">
              <a:lnSpc>
                <a:spcPts val="3359"/>
              </a:lnSpc>
            </a:pPr>
            <a:endParaRPr lang="en-US" sz="2400">
              <a:solidFill>
                <a:srgbClr val="545454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545454"/>
                </a:solidFill>
                <a:latin typeface="Nunito"/>
                <a:ea typeface="Nunito"/>
                <a:cs typeface="Nunito"/>
                <a:sym typeface="Nunito"/>
              </a:rPr>
              <a:t>Negatively impacts mother/baby bonding</a:t>
            </a:r>
          </a:p>
          <a:p>
            <a:pPr algn="l">
              <a:lnSpc>
                <a:spcPts val="3359"/>
              </a:lnSpc>
            </a:pPr>
            <a:endParaRPr lang="en-US" sz="2400">
              <a:solidFill>
                <a:srgbClr val="545454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545454"/>
                </a:solidFill>
                <a:latin typeface="Nunito"/>
                <a:ea typeface="Nunito"/>
                <a:cs typeface="Nunito"/>
                <a:sym typeface="Nunito"/>
              </a:rPr>
              <a:t>Negatively impacts infant well-being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02690" y="4187190"/>
            <a:ext cx="4496713" cy="137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61313"/>
                </a:solidFill>
                <a:latin typeface="Nunito"/>
                <a:ea typeface="Nunito"/>
                <a:cs typeface="Nunito"/>
                <a:sym typeface="Nunito"/>
              </a:rPr>
              <a:t>Maternal Mental Health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2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269715" y="342361"/>
            <a:ext cx="4615354" cy="4801139"/>
            <a:chOff x="0" y="0"/>
            <a:chExt cx="1932754" cy="20105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32754" cy="2010555"/>
            </a:xfrm>
            <a:custGeom>
              <a:avLst/>
              <a:gdLst/>
              <a:ahLst/>
              <a:cxnLst/>
              <a:rect l="l" t="t" r="r" b="b"/>
              <a:pathLst>
                <a:path w="1932754" h="2010555">
                  <a:moveTo>
                    <a:pt x="0" y="0"/>
                  </a:moveTo>
                  <a:lnTo>
                    <a:pt x="1932754" y="0"/>
                  </a:lnTo>
                  <a:lnTo>
                    <a:pt x="1932754" y="2010555"/>
                  </a:lnTo>
                  <a:lnTo>
                    <a:pt x="0" y="2010555"/>
                  </a:lnTo>
                  <a:close/>
                </a:path>
              </a:pathLst>
            </a:custGeom>
            <a:solidFill>
              <a:srgbClr val="E2D6E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32754" cy="20486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437491" y="603030"/>
            <a:ext cx="4279801" cy="427980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-25046" r="-2504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1917620"/>
            <a:ext cx="7086600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61313"/>
                </a:solidFill>
                <a:latin typeface="Nunito"/>
                <a:ea typeface="Nunito"/>
                <a:cs typeface="Nunito"/>
                <a:sym typeface="Nunito"/>
              </a:rPr>
              <a:t>When to seek help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829451"/>
            <a:ext cx="4583524" cy="436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u="sng">
                <a:solidFill>
                  <a:srgbClr val="545454"/>
                </a:solidFill>
                <a:latin typeface="Nunito Bold"/>
                <a:ea typeface="Nunito Bold"/>
                <a:cs typeface="Nunito Bold"/>
                <a:sym typeface="Nunito Bold"/>
              </a:rPr>
              <a:t>Baby Blues </a:t>
            </a:r>
          </a:p>
          <a:p>
            <a:pPr algn="ctr">
              <a:lnSpc>
                <a:spcPts val="3359"/>
              </a:lnSpc>
            </a:pPr>
            <a:endParaRPr lang="en-US" sz="2400" b="1" u="sng">
              <a:solidFill>
                <a:srgbClr val="545454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algn="ctr">
              <a:lnSpc>
                <a:spcPts val="4320"/>
              </a:lnSpc>
            </a:pPr>
            <a:r>
              <a:rPr lang="en-US" sz="2400">
                <a:solidFill>
                  <a:srgbClr val="545454"/>
                </a:solidFill>
                <a:latin typeface="Nunito"/>
                <a:ea typeface="Nunito"/>
                <a:cs typeface="Nunito"/>
                <a:sym typeface="Nunito"/>
              </a:rPr>
              <a:t>Mood swings </a:t>
            </a:r>
          </a:p>
          <a:p>
            <a:pPr algn="ctr">
              <a:lnSpc>
                <a:spcPts val="4320"/>
              </a:lnSpc>
            </a:pPr>
            <a:r>
              <a:rPr lang="en-US" sz="2400">
                <a:solidFill>
                  <a:srgbClr val="545454"/>
                </a:solidFill>
                <a:latin typeface="Nunito"/>
                <a:ea typeface="Nunito"/>
                <a:cs typeface="Nunito"/>
                <a:sym typeface="Nunito"/>
              </a:rPr>
              <a:t>Tearful episodes</a:t>
            </a:r>
          </a:p>
          <a:p>
            <a:pPr algn="ctr">
              <a:lnSpc>
                <a:spcPts val="4320"/>
              </a:lnSpc>
            </a:pPr>
            <a:r>
              <a:rPr lang="en-US" sz="2400">
                <a:solidFill>
                  <a:srgbClr val="545454"/>
                </a:solidFill>
                <a:latin typeface="Nunito"/>
                <a:ea typeface="Nunito"/>
                <a:cs typeface="Nunito"/>
                <a:sym typeface="Nunito"/>
              </a:rPr>
              <a:t>Feeling overwhelmed</a:t>
            </a:r>
          </a:p>
          <a:p>
            <a:pPr algn="ctr">
              <a:lnSpc>
                <a:spcPts val="4320"/>
              </a:lnSpc>
            </a:pPr>
            <a:r>
              <a:rPr lang="en-US" sz="2400">
                <a:solidFill>
                  <a:srgbClr val="545454"/>
                </a:solidFill>
                <a:latin typeface="Nunito"/>
                <a:ea typeface="Nunito"/>
                <a:cs typeface="Nunito"/>
                <a:sym typeface="Nunito"/>
              </a:rPr>
              <a:t>Anxiety, irritability</a:t>
            </a:r>
          </a:p>
          <a:p>
            <a:pPr algn="ctr">
              <a:lnSpc>
                <a:spcPts val="4320"/>
              </a:lnSpc>
            </a:pPr>
            <a:r>
              <a:rPr lang="en-US" sz="2400">
                <a:solidFill>
                  <a:srgbClr val="545454"/>
                </a:solidFill>
                <a:latin typeface="Nunito"/>
                <a:ea typeface="Nunito"/>
                <a:cs typeface="Nunito"/>
                <a:sym typeface="Nunito"/>
              </a:rPr>
              <a:t>Reduced concentration</a:t>
            </a:r>
          </a:p>
          <a:p>
            <a:pPr algn="ctr">
              <a:lnSpc>
                <a:spcPts val="3359"/>
              </a:lnSpc>
            </a:pPr>
            <a:endParaRPr lang="en-US" sz="2400">
              <a:solidFill>
                <a:srgbClr val="545454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ctr">
              <a:lnSpc>
                <a:spcPts val="3359"/>
              </a:lnSpc>
              <a:spcBef>
                <a:spcPct val="0"/>
              </a:spcBef>
            </a:pPr>
            <a:endParaRPr lang="en-US" sz="2400">
              <a:solidFill>
                <a:srgbClr val="54545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006690" y="3829451"/>
            <a:ext cx="5682436" cy="564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u="sng">
                <a:solidFill>
                  <a:srgbClr val="545454"/>
                </a:solidFill>
                <a:latin typeface="Nunito Bold"/>
                <a:ea typeface="Nunito Bold"/>
                <a:cs typeface="Nunito Bold"/>
                <a:sym typeface="Nunito Bold"/>
              </a:rPr>
              <a:t>Mental Health Concern</a:t>
            </a:r>
          </a:p>
          <a:p>
            <a:pPr algn="ctr">
              <a:lnSpc>
                <a:spcPts val="3359"/>
              </a:lnSpc>
            </a:pPr>
            <a:endParaRPr lang="en-US" sz="2400" b="1" u="sng">
              <a:solidFill>
                <a:srgbClr val="545454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algn="ctr">
              <a:lnSpc>
                <a:spcPts val="4320"/>
              </a:lnSpc>
            </a:pPr>
            <a:r>
              <a:rPr lang="en-US" sz="2400">
                <a:solidFill>
                  <a:srgbClr val="545454"/>
                </a:solidFill>
                <a:latin typeface="Nunito"/>
                <a:ea typeface="Nunito"/>
                <a:cs typeface="Nunito"/>
                <a:sym typeface="Nunito"/>
              </a:rPr>
              <a:t>Severe mood swings </a:t>
            </a:r>
          </a:p>
          <a:p>
            <a:pPr algn="ctr">
              <a:lnSpc>
                <a:spcPts val="4320"/>
              </a:lnSpc>
            </a:pPr>
            <a:r>
              <a:rPr lang="en-US" sz="2400">
                <a:solidFill>
                  <a:srgbClr val="545454"/>
                </a:solidFill>
                <a:latin typeface="Nunito"/>
                <a:ea typeface="Nunito"/>
                <a:cs typeface="Nunito"/>
                <a:sym typeface="Nunito"/>
              </a:rPr>
              <a:t>Crying too much </a:t>
            </a:r>
          </a:p>
          <a:p>
            <a:pPr algn="ctr">
              <a:lnSpc>
                <a:spcPts val="4320"/>
              </a:lnSpc>
            </a:pPr>
            <a:r>
              <a:rPr lang="en-US" sz="2400">
                <a:solidFill>
                  <a:srgbClr val="545454"/>
                </a:solidFill>
                <a:latin typeface="Nunito"/>
                <a:ea typeface="Nunito"/>
                <a:cs typeface="Nunito"/>
                <a:sym typeface="Nunito"/>
              </a:rPr>
              <a:t>Severe difficulty caring for yourself or your child (basic ADLs)</a:t>
            </a:r>
          </a:p>
          <a:p>
            <a:pPr algn="ctr">
              <a:lnSpc>
                <a:spcPts val="4320"/>
              </a:lnSpc>
            </a:pPr>
            <a:r>
              <a:rPr lang="en-US" sz="2400">
                <a:solidFill>
                  <a:srgbClr val="545454"/>
                </a:solidFill>
                <a:latin typeface="Nunito"/>
                <a:ea typeface="Nunito"/>
                <a:cs typeface="Nunito"/>
                <a:sym typeface="Nunito"/>
              </a:rPr>
              <a:t>Significant decline in appetite, energy, sleep quality</a:t>
            </a:r>
          </a:p>
          <a:p>
            <a:pPr algn="ctr">
              <a:lnSpc>
                <a:spcPts val="4320"/>
              </a:lnSpc>
            </a:pPr>
            <a:r>
              <a:rPr lang="en-US" sz="2400">
                <a:solidFill>
                  <a:srgbClr val="545454"/>
                </a:solidFill>
                <a:latin typeface="Nunito"/>
                <a:ea typeface="Nunito"/>
                <a:cs typeface="Nunito"/>
                <a:sym typeface="Nunito"/>
              </a:rPr>
              <a:t>Loss of interest or pleasure in normal activities, “numbness”</a:t>
            </a:r>
          </a:p>
          <a:p>
            <a:pPr algn="ctr">
              <a:lnSpc>
                <a:spcPts val="4320"/>
              </a:lnSpc>
            </a:pPr>
            <a:endParaRPr lang="en-US" sz="2400">
              <a:solidFill>
                <a:srgbClr val="54545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5616987" y="3867551"/>
            <a:ext cx="0" cy="5207658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13269715" y="5348286"/>
            <a:ext cx="4615354" cy="4759452"/>
            <a:chOff x="0" y="0"/>
            <a:chExt cx="1932754" cy="199309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32754" cy="1993098"/>
            </a:xfrm>
            <a:custGeom>
              <a:avLst/>
              <a:gdLst/>
              <a:ahLst/>
              <a:cxnLst/>
              <a:rect l="l" t="t" r="r" b="b"/>
              <a:pathLst>
                <a:path w="1932754" h="1993098">
                  <a:moveTo>
                    <a:pt x="0" y="0"/>
                  </a:moveTo>
                  <a:lnTo>
                    <a:pt x="1932754" y="0"/>
                  </a:lnTo>
                  <a:lnTo>
                    <a:pt x="1932754" y="1993098"/>
                  </a:lnTo>
                  <a:lnTo>
                    <a:pt x="0" y="1993098"/>
                  </a:lnTo>
                  <a:close/>
                </a:path>
              </a:pathLst>
            </a:custGeom>
            <a:solidFill>
              <a:srgbClr val="E2D6EF"/>
            </a:solidFill>
            <a:ln w="57150" cap="sq">
              <a:solidFill>
                <a:srgbClr val="46487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932754" cy="20311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r>
                <a:rPr lang="en-US" sz="2199" b="1">
                  <a:solidFill>
                    <a:srgbClr val="545454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Keep in mind:</a:t>
              </a:r>
            </a:p>
            <a:p>
              <a:pPr algn="ctr">
                <a:lnSpc>
                  <a:spcPts val="3079"/>
                </a:lnSpc>
              </a:pPr>
              <a:endParaRPr lang="en-US" sz="2199" b="1">
                <a:solidFill>
                  <a:srgbClr val="545454"/>
                </a:solidFill>
                <a:latin typeface="Nunito Bold"/>
                <a:ea typeface="Nunito Bold"/>
                <a:cs typeface="Nunito Bold"/>
                <a:sym typeface="Nunito Bold"/>
              </a:endParaRPr>
            </a:p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545454"/>
                  </a:solidFill>
                  <a:latin typeface="Nunito"/>
                  <a:ea typeface="Nunito"/>
                  <a:cs typeface="Nunito"/>
                  <a:sym typeface="Nunito"/>
                </a:rPr>
                <a:t>FMH perinatal mental health concerns increase your risk</a:t>
              </a:r>
            </a:p>
            <a:p>
              <a:pPr algn="ctr">
                <a:lnSpc>
                  <a:spcPts val="3079"/>
                </a:lnSpc>
              </a:pPr>
              <a:endParaRPr lang="en-US" sz="2199">
                <a:solidFill>
                  <a:srgbClr val="545454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545454"/>
                  </a:solidFill>
                  <a:latin typeface="Nunito"/>
                  <a:ea typeface="Nunito"/>
                  <a:cs typeface="Nunito"/>
                  <a:sym typeface="Nunito"/>
                </a:rPr>
                <a:t>Environmental stressors increase your risk</a:t>
              </a:r>
            </a:p>
            <a:p>
              <a:pPr algn="ctr">
                <a:lnSpc>
                  <a:spcPts val="3079"/>
                </a:lnSpc>
              </a:pPr>
              <a:endParaRPr lang="en-US" sz="2199">
                <a:solidFill>
                  <a:srgbClr val="545454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244487" y="3444421"/>
            <a:ext cx="5337594" cy="4114800"/>
          </a:xfrm>
          <a:custGeom>
            <a:avLst/>
            <a:gdLst/>
            <a:ahLst/>
            <a:cxnLst/>
            <a:rect l="l" t="t" r="r" b="b"/>
            <a:pathLst>
              <a:path w="5337594" h="4114800">
                <a:moveTo>
                  <a:pt x="0" y="0"/>
                </a:moveTo>
                <a:lnTo>
                  <a:pt x="5337594" y="0"/>
                </a:lnTo>
                <a:lnTo>
                  <a:pt x="53375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2497600"/>
            <a:ext cx="7086600" cy="137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61313"/>
                </a:solidFill>
                <a:latin typeface="Nunito"/>
                <a:ea typeface="Nunito"/>
                <a:cs typeface="Nunito"/>
                <a:sym typeface="Nunito"/>
              </a:rPr>
              <a:t>Doula role in maternal mental health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4648381"/>
            <a:ext cx="10520697" cy="4587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545454"/>
                </a:solidFill>
                <a:latin typeface="Nunito"/>
                <a:ea typeface="Nunito"/>
                <a:cs typeface="Nunito"/>
                <a:sym typeface="Nunito"/>
              </a:rPr>
              <a:t>65% lower chance of PPD/Anxiety/PTSD</a:t>
            </a:r>
          </a:p>
          <a:p>
            <a:pPr algn="l">
              <a:lnSpc>
                <a:spcPts val="3359"/>
              </a:lnSpc>
            </a:pPr>
            <a:endParaRPr lang="en-US" sz="2400">
              <a:solidFill>
                <a:srgbClr val="545454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545454"/>
                </a:solidFill>
                <a:latin typeface="Nunito"/>
                <a:ea typeface="Nunito"/>
                <a:cs typeface="Nunito"/>
                <a:sym typeface="Nunito"/>
              </a:rPr>
              <a:t>Inform clients’ understanding of risks, warning signs, &amp; preventative care</a:t>
            </a:r>
          </a:p>
          <a:p>
            <a:pPr algn="l">
              <a:lnSpc>
                <a:spcPts val="3359"/>
              </a:lnSpc>
            </a:pPr>
            <a:endParaRPr lang="en-US" sz="2400">
              <a:solidFill>
                <a:srgbClr val="545454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545454"/>
                </a:solidFill>
                <a:latin typeface="Nunito"/>
                <a:ea typeface="Nunito"/>
                <a:cs typeface="Nunito"/>
                <a:sym typeface="Nunito"/>
              </a:rPr>
              <a:t>Identify perinatal mental health concerns </a:t>
            </a:r>
          </a:p>
          <a:p>
            <a:pPr algn="l">
              <a:lnSpc>
                <a:spcPts val="3359"/>
              </a:lnSpc>
            </a:pPr>
            <a:endParaRPr lang="en-US" sz="2400">
              <a:solidFill>
                <a:srgbClr val="545454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545454"/>
                </a:solidFill>
                <a:latin typeface="Nunito"/>
                <a:ea typeface="Nunito"/>
                <a:cs typeface="Nunito"/>
                <a:sym typeface="Nunito"/>
              </a:rPr>
              <a:t>Role in birth trauma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545454"/>
                </a:solidFill>
                <a:latin typeface="Nunito"/>
                <a:ea typeface="Nunito"/>
                <a:cs typeface="Nunito"/>
                <a:sym typeface="Nunito"/>
              </a:rPr>
              <a:t>Physical and psychological injury during labor &amp; delivery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545454"/>
                </a:solidFill>
                <a:latin typeface="Nunito"/>
                <a:ea typeface="Nunito"/>
                <a:cs typeface="Nunito"/>
                <a:sym typeface="Nunito"/>
              </a:rPr>
              <a:t>Doula presence may influence occurrence/processing of birth trauma</a:t>
            </a:r>
          </a:p>
          <a:p>
            <a:pPr algn="l">
              <a:lnSpc>
                <a:spcPts val="3359"/>
              </a:lnSpc>
            </a:pPr>
            <a:endParaRPr lang="en-US" sz="2400">
              <a:solidFill>
                <a:srgbClr val="545454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545454"/>
                </a:solidFill>
                <a:latin typeface="Nunito"/>
                <a:ea typeface="Nunito"/>
                <a:cs typeface="Nunito"/>
                <a:sym typeface="Nunito"/>
              </a:rPr>
              <a:t>Access and provide resources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526</Words>
  <Application>Microsoft Macintosh PowerPoint</Application>
  <PresentationFormat>Custom</PresentationFormat>
  <Paragraphs>133</Paragraphs>
  <Slides>11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Nunito Bold</vt:lpstr>
      <vt:lpstr>Nunito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Purple Black Simple Minimalist Presentation Template</dc:title>
  <cp:lastModifiedBy>Carole Twomey</cp:lastModifiedBy>
  <cp:revision>2</cp:revision>
  <dcterms:created xsi:type="dcterms:W3CDTF">2006-08-16T00:00:00Z</dcterms:created>
  <dcterms:modified xsi:type="dcterms:W3CDTF">2025-08-25T01:09:16Z</dcterms:modified>
  <dc:identifier>DAGw7rC6Mr4</dc:identifier>
</cp:coreProperties>
</file>